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8.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28"/>
  </p:notesMasterIdLst>
  <p:sldIdLst>
    <p:sldId id="464" r:id="rId13"/>
    <p:sldId id="3832" r:id="rId14"/>
    <p:sldId id="3873" r:id="rId15"/>
    <p:sldId id="3875" r:id="rId16"/>
    <p:sldId id="3837" r:id="rId17"/>
    <p:sldId id="3842" r:id="rId18"/>
    <p:sldId id="3870" r:id="rId19"/>
    <p:sldId id="3869" r:id="rId20"/>
    <p:sldId id="3782" r:id="rId21"/>
    <p:sldId id="3866" r:id="rId22"/>
    <p:sldId id="3865" r:id="rId23"/>
    <p:sldId id="3859" r:id="rId24"/>
    <p:sldId id="3838" r:id="rId25"/>
    <p:sldId id="3874" r:id="rId26"/>
    <p:sldId id="29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E23058-F3F5-3EF5-2065-6DCC9EB290F4}" name="Brian Inglis" initials="BI" userId="Brian Ingl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8FC7C5-3662-7954-0DD5-68883305D86B}" v="6" dt="2022-08-16T23:19:35.450"/>
    <p1510:client id="{5D81A852-7E66-F46A-3BB7-15D1A8B0A661}" v="38" dt="2022-08-23T15:00:46.953"/>
    <p1510:client id="{66191CF1-15B6-A1EE-DCD0-26696A90DB54}" v="6" dt="2022-08-02T01:06:11.467"/>
    <p1510:client id="{6E501413-EC02-48D7-8080-A2E45FBB1EF5}" v="513" dt="2022-08-02T03:08:45.421"/>
    <p1510:client id="{F1BE3249-742C-0D91-3E70-F43EA83D6527}" v="1125" dt="2022-08-16T17:27:35.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10/13/2022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12</a:t>
            </a:fld>
            <a:endParaRPr lang="en-US"/>
          </a:p>
        </p:txBody>
      </p:sp>
    </p:spTree>
    <p:extLst>
      <p:ext uri="{BB962C8B-B14F-4D97-AF65-F5344CB8AC3E}">
        <p14:creationId xmlns:p14="http://schemas.microsoft.com/office/powerpoint/2010/main" val="208174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15</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a:t>
            </a:fld>
            <a:endParaRPr lang="en-US"/>
          </a:p>
        </p:txBody>
      </p:sp>
    </p:spTree>
    <p:extLst>
      <p:ext uri="{BB962C8B-B14F-4D97-AF65-F5344CB8AC3E}">
        <p14:creationId xmlns:p14="http://schemas.microsoft.com/office/powerpoint/2010/main" val="223343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5</a:t>
            </a:fld>
            <a:endParaRPr lang="en-US"/>
          </a:p>
        </p:txBody>
      </p:sp>
    </p:spTree>
    <p:extLst>
      <p:ext uri="{BB962C8B-B14F-4D97-AF65-F5344CB8AC3E}">
        <p14:creationId xmlns:p14="http://schemas.microsoft.com/office/powerpoint/2010/main" val="2815659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6</a:t>
            </a:fld>
            <a:endParaRPr lang="en-US"/>
          </a:p>
        </p:txBody>
      </p:sp>
    </p:spTree>
    <p:extLst>
      <p:ext uri="{BB962C8B-B14F-4D97-AF65-F5344CB8AC3E}">
        <p14:creationId xmlns:p14="http://schemas.microsoft.com/office/powerpoint/2010/main" val="1612045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7</a:t>
            </a:fld>
            <a:endParaRPr lang="en-US"/>
          </a:p>
        </p:txBody>
      </p:sp>
    </p:spTree>
    <p:extLst>
      <p:ext uri="{BB962C8B-B14F-4D97-AF65-F5344CB8AC3E}">
        <p14:creationId xmlns:p14="http://schemas.microsoft.com/office/powerpoint/2010/main" val="24362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8</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9</a:t>
            </a:fld>
            <a:endParaRPr lang="en-US"/>
          </a:p>
        </p:txBody>
      </p:sp>
    </p:spTree>
    <p:extLst>
      <p:ext uri="{BB962C8B-B14F-4D97-AF65-F5344CB8AC3E}">
        <p14:creationId xmlns:p14="http://schemas.microsoft.com/office/powerpoint/2010/main" val="1884005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10</a:t>
            </a:fld>
            <a:endParaRPr lang="en-US"/>
          </a:p>
        </p:txBody>
      </p:sp>
    </p:spTree>
    <p:extLst>
      <p:ext uri="{BB962C8B-B14F-4D97-AF65-F5344CB8AC3E}">
        <p14:creationId xmlns:p14="http://schemas.microsoft.com/office/powerpoint/2010/main" val="789130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11</a:t>
            </a:fld>
            <a:endParaRPr lang="en-US"/>
          </a:p>
        </p:txBody>
      </p:sp>
    </p:spTree>
    <p:extLst>
      <p:ext uri="{BB962C8B-B14F-4D97-AF65-F5344CB8AC3E}">
        <p14:creationId xmlns:p14="http://schemas.microsoft.com/office/powerpoint/2010/main" val="4169302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10/13/2022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10/13/2022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10/13/2022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10/13/2022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10/13/2022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10/13/2022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10/13/2022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10/13/2022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10/13/2022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10/13/2022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10/13/2022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10/13/2022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25.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image" Target="../media/image29.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theme" Target="../theme/theme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image" Target="../media/image28.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image" Target="../media/image24.png"/><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image" Target="../media/image24.png"/><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theme" Target="../theme/theme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image" Target="../media/image54.png"/><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image" Target="../media/image29.png"/><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theme" Target="../theme/theme8.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9" Type="http://schemas.openxmlformats.org/officeDocument/2006/relationships/slideLayout" Target="../slideLayouts/slideLayout259.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41" Type="http://schemas.openxmlformats.org/officeDocument/2006/relationships/image" Target="../media/image29.png"/><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theme" Target="../theme/theme9.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10/13/2022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xml"/><Relationship Id="rId1" Type="http://schemas.openxmlformats.org/officeDocument/2006/relationships/tags" Target="../tags/tag1.xml"/><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1"/>
            <a:ext cx="5073346" cy="1687042"/>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 </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Support Process</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584766" y="5186682"/>
            <a:ext cx="4080491" cy="1477008"/>
          </a:xfrm>
        </p:spPr>
        <p:txBody>
          <a:bodyPr vert="horz" lIns="0" tIns="45720" rIns="0" bIns="45720" rtlCol="0" anchor="t">
            <a:normAutofit/>
          </a:bodyPr>
          <a:lstStyle/>
          <a:p>
            <a:pPr algn="r"/>
            <a:r>
              <a:rPr lang="en-US" sz="1600" b="0" dirty="0">
                <a:latin typeface="Open Sans Light"/>
                <a:ea typeface="Open Sans Light"/>
                <a:cs typeface="Open Sans Light"/>
              </a:rPr>
              <a:t>Edgar Sepulveda</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Global Technical Manager, </a:t>
            </a:r>
            <a:r>
              <a:rPr lang="en-US" sz="1600" b="0" dirty="0" err="1">
                <a:latin typeface="Open Sans Light"/>
                <a:ea typeface="Open Sans Light"/>
                <a:cs typeface="Open Sans Light"/>
              </a:rPr>
              <a:t>MineOperate</a:t>
            </a:r>
            <a:endParaRPr lang="en-US" sz="1600" b="0" dirty="0" err="1">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10/10/2022</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dirty="0">
                <a:latin typeface="Open Sans Light"/>
                <a:ea typeface="Open Sans Light"/>
                <a:cs typeface="Open Sans Light"/>
              </a:rPr>
              <a:t>Version 1.3</a:t>
            </a:r>
            <a:endParaRPr lang="en-US"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4E7E06E-0985-D2BF-D28E-13A7E9C7178C}"/>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Check JIRA </a:t>
            </a:r>
            <a:r>
              <a:rPr lang="en-GB" sz="2000" kern="1200" dirty="0" err="1">
                <a:solidFill>
                  <a:srgbClr val="000000"/>
                </a:solidFill>
                <a:latin typeface="Arial" panose="020B0604020202020204" pitchFamily="34" charset="0"/>
                <a:ea typeface="+mn-ea"/>
                <a:cs typeface="Arial" panose="020B0604020202020204" pitchFamily="34" charset="0"/>
              </a:rPr>
              <a:t>tikcket</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Support Process</a:t>
            </a:r>
            <a:endParaRPr lang="en-GB" b="1" i="0" u="none" kern="1200" dirty="0">
              <a:latin typeface="Arial" panose="020B0604020202020204" pitchFamily="34" charset="0"/>
              <a:ea typeface="+mj-ea"/>
              <a:cs typeface="Arial" panose="020B0604020202020204" pitchFamily="34" charset="0"/>
            </a:endParaRPr>
          </a:p>
        </p:txBody>
      </p:sp>
      <p:pic>
        <p:nvPicPr>
          <p:cNvPr id="9" name="Picture 8">
            <a:extLst>
              <a:ext uri="{FF2B5EF4-FFF2-40B4-BE49-F238E27FC236}">
                <a16:creationId xmlns:a16="http://schemas.microsoft.com/office/drawing/2014/main" id="{9B20AAC3-23AB-4133-84DF-3A695791816B}"/>
              </a:ext>
            </a:extLst>
          </p:cNvPr>
          <p:cNvPicPr>
            <a:picLocks noChangeAspect="1"/>
          </p:cNvPicPr>
          <p:nvPr/>
        </p:nvPicPr>
        <p:blipFill>
          <a:blip r:embed="rId3"/>
          <a:stretch>
            <a:fillRect/>
          </a:stretch>
        </p:blipFill>
        <p:spPr>
          <a:xfrm>
            <a:off x="1987969" y="1524000"/>
            <a:ext cx="8216062" cy="4354513"/>
          </a:xfrm>
          <a:prstGeom prst="rect">
            <a:avLst/>
          </a:prstGeom>
          <a:noFill/>
        </p:spPr>
      </p:pic>
    </p:spTree>
    <p:extLst>
      <p:ext uri="{BB962C8B-B14F-4D97-AF65-F5344CB8AC3E}">
        <p14:creationId xmlns:p14="http://schemas.microsoft.com/office/powerpoint/2010/main" val="335603787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962C62E8-AA9A-9EC1-E74D-9AFB1634858C}"/>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MineOperate Global Team Kanban board</a:t>
            </a:r>
          </a:p>
        </p:txBody>
      </p:sp>
      <p:sp>
        <p:nvSpPr>
          <p:cNvPr id="3" name="Title 1">
            <a:extLst>
              <a:ext uri="{FF2B5EF4-FFF2-40B4-BE49-F238E27FC236}">
                <a16:creationId xmlns:a16="http://schemas.microsoft.com/office/drawing/2014/main" id="{47D241E5-83D6-47D0-993E-328DFF2CB57E}"/>
              </a:ext>
            </a:extLst>
          </p:cNvPr>
          <p:cNvSpPr>
            <a:spLocks noGrp="1"/>
          </p:cNvSpPr>
          <p:nvPr>
            <p:ph type="title"/>
          </p:nvPr>
        </p:nvSpPr>
        <p:spPr>
          <a:xfrm>
            <a:off x="609600" y="609600"/>
            <a:ext cx="10972800" cy="410233"/>
          </a:xfrm>
        </p:spPr>
        <p:txBody>
          <a:bodyPr lIns="0" tIns="0" rIns="0" bIns="0" anchor="t">
            <a:normAutofit/>
          </a:bodyPr>
          <a:lstStyle/>
          <a:p>
            <a:r>
              <a:rPr lang="en-GB" dirty="0"/>
              <a:t>Support Process</a:t>
            </a:r>
            <a:endParaRPr lang="en-GB" b="1" i="0" u="none" kern="1200" dirty="0">
              <a:latin typeface="Arial" panose="020B0604020202020204" pitchFamily="34" charset="0"/>
              <a:ea typeface="+mj-ea"/>
              <a:cs typeface="Arial" panose="020B0604020202020204" pitchFamily="34" charset="0"/>
            </a:endParaRPr>
          </a:p>
        </p:txBody>
      </p:sp>
      <p:pic>
        <p:nvPicPr>
          <p:cNvPr id="6" name="Picture 5">
            <a:extLst>
              <a:ext uri="{FF2B5EF4-FFF2-40B4-BE49-F238E27FC236}">
                <a16:creationId xmlns:a16="http://schemas.microsoft.com/office/drawing/2014/main" id="{0E14BBEF-A7A6-4418-8859-9A76BF589DCF}"/>
              </a:ext>
            </a:extLst>
          </p:cNvPr>
          <p:cNvPicPr>
            <a:picLocks noChangeAspect="1"/>
          </p:cNvPicPr>
          <p:nvPr/>
        </p:nvPicPr>
        <p:blipFill>
          <a:blip r:embed="rId3"/>
          <a:stretch>
            <a:fillRect/>
          </a:stretch>
        </p:blipFill>
        <p:spPr>
          <a:xfrm>
            <a:off x="1257651" y="1524000"/>
            <a:ext cx="9676697" cy="4354513"/>
          </a:xfrm>
          <a:prstGeom prst="rect">
            <a:avLst/>
          </a:prstGeom>
          <a:noFill/>
        </p:spPr>
      </p:pic>
    </p:spTree>
    <p:extLst>
      <p:ext uri="{BB962C8B-B14F-4D97-AF65-F5344CB8AC3E}">
        <p14:creationId xmlns:p14="http://schemas.microsoft.com/office/powerpoint/2010/main" val="3050357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MineOperate Global Team Kanban board</a:t>
            </a:r>
          </a:p>
        </p:txBody>
      </p:sp>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lIns="0" tIns="0" rIns="0" bIns="0" anchor="t">
            <a:normAutofit/>
          </a:bodyPr>
          <a:lstStyle/>
          <a:p>
            <a:r>
              <a:rPr lang="en-GB" dirty="0"/>
              <a:t>Support Process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FC42E881-EAAD-4106-B2B1-F26966947636}"/>
              </a:ext>
            </a:extLst>
          </p:cNvPr>
          <p:cNvPicPr>
            <a:picLocks noChangeAspect="1"/>
          </p:cNvPicPr>
          <p:nvPr/>
        </p:nvPicPr>
        <p:blipFill>
          <a:blip r:embed="rId3"/>
          <a:stretch>
            <a:fillRect/>
          </a:stretch>
        </p:blipFill>
        <p:spPr>
          <a:xfrm>
            <a:off x="1257651" y="1524000"/>
            <a:ext cx="9676697" cy="4354513"/>
          </a:xfrm>
          <a:prstGeom prst="rect">
            <a:avLst/>
          </a:prstGeom>
          <a:noFill/>
        </p:spPr>
      </p:pic>
    </p:spTree>
    <p:extLst>
      <p:ext uri="{BB962C8B-B14F-4D97-AF65-F5344CB8AC3E}">
        <p14:creationId xmlns:p14="http://schemas.microsoft.com/office/powerpoint/2010/main" val="3502618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t>Support Process</a:t>
            </a:r>
            <a:r>
              <a:rPr lang="en-US" dirty="0"/>
              <a:t> - </a:t>
            </a:r>
            <a:r>
              <a:rPr lang="en-GB" dirty="0"/>
              <a:t>Questions</a:t>
            </a:r>
            <a:endParaRPr lang="en-AU"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endParaRPr lang="en-GB" dirty="0">
              <a:latin typeface="Arial"/>
              <a:cs typeface="Arial"/>
            </a:endParaRPr>
          </a:p>
        </p:txBody>
      </p:sp>
    </p:spTree>
    <p:extLst>
      <p:ext uri="{BB962C8B-B14F-4D97-AF65-F5344CB8AC3E}">
        <p14:creationId xmlns:p14="http://schemas.microsoft.com/office/powerpoint/2010/main" val="3974012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t>Support Process</a:t>
            </a:r>
            <a:r>
              <a:rPr lang="en-US" dirty="0">
                <a:latin typeface="Arial"/>
                <a:cs typeface="Arial"/>
              </a:rPr>
              <a:t> - Answers to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endParaRPr lang="en-GB" dirty="0">
              <a:solidFill>
                <a:schemeClr val="accent5"/>
              </a:solidFill>
              <a:latin typeface="Arial"/>
              <a:cs typeface="Arial"/>
            </a:endParaRPr>
          </a:p>
        </p:txBody>
      </p:sp>
    </p:spTree>
    <p:extLst>
      <p:ext uri="{BB962C8B-B14F-4D97-AF65-F5344CB8AC3E}">
        <p14:creationId xmlns:p14="http://schemas.microsoft.com/office/powerpoint/2010/main" val="1047450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ED0999-C85C-D8B1-89E2-916AC7A9F1F3}"/>
              </a:ext>
            </a:extLst>
          </p:cNvPr>
          <p:cNvSpPr>
            <a:spLocks noGrp="1"/>
          </p:cNvSpPr>
          <p:nvPr>
            <p:ph type="body" sz="quarter" idx="20"/>
          </p:nvPr>
        </p:nvSpPr>
        <p:spPr>
          <a:xfrm>
            <a:off x="609601" y="1019833"/>
            <a:ext cx="10972800" cy="774571"/>
          </a:xfrm>
        </p:spPr>
        <p:txBody>
          <a:bodyPr wrap="square" lIns="0" tIns="45720" rIns="0" bIns="45720" anchor="t">
            <a:spAutoFit/>
          </a:bodyPr>
          <a:lstStyle/>
          <a:p>
            <a:r>
              <a:rPr lang="en-GB" dirty="0">
                <a:latin typeface="Arial"/>
                <a:cs typeface="Arial"/>
              </a:rPr>
              <a:t>This session …</a:t>
            </a:r>
          </a:p>
          <a:p>
            <a:endParaRPr lang="en-AU" dirty="0">
              <a:latin typeface="Arial"/>
              <a:cs typeface="Arial"/>
            </a:endParaRP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lIns="0" tIns="0" rIns="0" bIns="0" anchor="t"/>
          <a:lstStyle/>
          <a:p>
            <a:pPr marL="0" indent="0" algn="l" rtl="0" fontAlgn="base">
              <a:lnSpc>
                <a:spcPct val="100000"/>
              </a:lnSpc>
              <a:spcAft>
                <a:spcPts val="600"/>
              </a:spcAft>
              <a:buNone/>
            </a:pPr>
            <a:r>
              <a:rPr lang="en-US" sz="2000" b="0" i="0" dirty="0">
                <a:solidFill>
                  <a:srgbClr val="000000"/>
                </a:solidFill>
                <a:effectLst/>
                <a:latin typeface="Arial"/>
                <a:cs typeface="Arial"/>
              </a:rPr>
              <a:t>​</a:t>
            </a:r>
            <a:r>
              <a:rPr lang="en-GB" sz="2000" b="0" i="0" u="none" strike="noStrike" dirty="0">
                <a:solidFill>
                  <a:srgbClr val="000000"/>
                </a:solidFill>
                <a:effectLst/>
                <a:latin typeface="Arial"/>
                <a:cs typeface="Arial"/>
              </a:rPr>
              <a:t>At the end of this module, you will:</a:t>
            </a:r>
            <a:endParaRPr lang="en-US" sz="2000" b="0" i="0" dirty="0">
              <a:solidFill>
                <a:srgbClr val="000000"/>
              </a:solidFill>
              <a:effectLst/>
              <a:latin typeface="Arial"/>
              <a:cs typeface="Arial"/>
            </a:endParaRPr>
          </a:p>
          <a:p>
            <a:pPr fontAlgn="base">
              <a:lnSpc>
                <a:spcPct val="100000"/>
              </a:lnSpc>
              <a:spcAft>
                <a:spcPts val="600"/>
              </a:spcAft>
            </a:pPr>
            <a:endParaRPr lang="en-AU" sz="2000" b="0" i="0" dirty="0">
              <a:solidFill>
                <a:srgbClr val="000000"/>
              </a:solidFill>
              <a:effectLst/>
            </a:endParaRPr>
          </a:p>
        </p:txBody>
      </p:sp>
      <p:pic>
        <p:nvPicPr>
          <p:cNvPr id="8" name="Picture Placeholder 12">
            <a:extLst>
              <a:ext uri="{FF2B5EF4-FFF2-40B4-BE49-F238E27FC236}">
                <a16:creationId xmlns:a16="http://schemas.microsoft.com/office/drawing/2014/main" id="{3ADD7BD6-3729-A7F0-B287-77BD9503D48C}"/>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l="10" r="10"/>
          <a:stretch/>
        </p:blipFill>
        <p:spPr>
          <a:xfrm>
            <a:off x="6226175" y="1794404"/>
            <a:ext cx="5356225" cy="4080934"/>
          </a:xfrm>
        </p:spPr>
      </p:pic>
    </p:spTree>
    <p:custDataLst>
      <p:tags r:id="rId1"/>
    </p:custDataLst>
    <p:extLst>
      <p:ext uri="{BB962C8B-B14F-4D97-AF65-F5344CB8AC3E}">
        <p14:creationId xmlns:p14="http://schemas.microsoft.com/office/powerpoint/2010/main" val="3832745112"/>
      </p:ext>
    </p:extLst>
  </p:cSld>
  <p:clrMapOvr>
    <a:masterClrMapping/>
  </p:clrMapOvr>
  <mc:AlternateContent xmlns:mc="http://schemas.openxmlformats.org/markup-compatibility/2006" xmlns:p14="http://schemas.microsoft.com/office/powerpoint/2010/main">
    <mc:Choice Requires="p14">
      <p:transition spd="slow" p14:dur="2000" advTm="15385"/>
    </mc:Choice>
    <mc:Fallback xmlns="">
      <p:transition spd="slow" advTm="153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C058259-8A6B-C079-D7CD-3AF6F9794C58}"/>
              </a:ext>
            </a:extLst>
          </p:cNvPr>
          <p:cNvSpPr>
            <a:spLocks noGrp="1"/>
          </p:cNvSpPr>
          <p:nvPr>
            <p:ph type="body" sz="quarter" idx="20"/>
          </p:nvPr>
        </p:nvSpPr>
        <p:spPr>
          <a:xfrm>
            <a:off x="609601" y="1019833"/>
            <a:ext cx="10972800" cy="369332"/>
          </a:xfrm>
        </p:spPr>
        <p:txBody>
          <a:bodyPr/>
          <a:lstStyle/>
          <a:p>
            <a:r>
              <a:rPr lang="en-US" dirty="0"/>
              <a:t>Support tickets process</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Support Process</a:t>
            </a:r>
            <a:endParaRPr lang="en-US" dirty="0"/>
          </a:p>
        </p:txBody>
      </p:sp>
      <p:sp>
        <p:nvSpPr>
          <p:cNvPr id="2" name="Rectangle: Rounded Corners 1">
            <a:extLst>
              <a:ext uri="{FF2B5EF4-FFF2-40B4-BE49-F238E27FC236}">
                <a16:creationId xmlns:a16="http://schemas.microsoft.com/office/drawing/2014/main" id="{DA590EA8-2568-4E88-8A9D-77F3B0989360}"/>
              </a:ext>
            </a:extLst>
          </p:cNvPr>
          <p:cNvSpPr/>
          <p:nvPr/>
        </p:nvSpPr>
        <p:spPr>
          <a:xfrm>
            <a:off x="609600" y="2272688"/>
            <a:ext cx="1325732" cy="739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a Salesforce ticket</a:t>
            </a:r>
          </a:p>
        </p:txBody>
      </p:sp>
      <p:sp>
        <p:nvSpPr>
          <p:cNvPr id="6" name="Rectangle: Rounded Corners 5">
            <a:extLst>
              <a:ext uri="{FF2B5EF4-FFF2-40B4-BE49-F238E27FC236}">
                <a16:creationId xmlns:a16="http://schemas.microsoft.com/office/drawing/2014/main" id="{C689AA83-F790-44B6-A2B2-6BB83EFFC4BC}"/>
              </a:ext>
            </a:extLst>
          </p:cNvPr>
          <p:cNvSpPr/>
          <p:nvPr/>
        </p:nvSpPr>
        <p:spPr>
          <a:xfrm>
            <a:off x="2172051" y="2272687"/>
            <a:ext cx="1325732" cy="739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Troubleshoot</a:t>
            </a:r>
          </a:p>
        </p:txBody>
      </p:sp>
      <p:sp>
        <p:nvSpPr>
          <p:cNvPr id="3" name="Diamond 2">
            <a:extLst>
              <a:ext uri="{FF2B5EF4-FFF2-40B4-BE49-F238E27FC236}">
                <a16:creationId xmlns:a16="http://schemas.microsoft.com/office/drawing/2014/main" id="{366BE41A-BBC0-4D65-ABDF-1427DFAE3212}"/>
              </a:ext>
            </a:extLst>
          </p:cNvPr>
          <p:cNvSpPr/>
          <p:nvPr/>
        </p:nvSpPr>
        <p:spPr>
          <a:xfrm>
            <a:off x="3727124" y="2181716"/>
            <a:ext cx="1233970" cy="92100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Need help?</a:t>
            </a:r>
          </a:p>
        </p:txBody>
      </p:sp>
      <p:sp>
        <p:nvSpPr>
          <p:cNvPr id="8" name="Rectangle: Rounded Corners 7">
            <a:extLst>
              <a:ext uri="{FF2B5EF4-FFF2-40B4-BE49-F238E27FC236}">
                <a16:creationId xmlns:a16="http://schemas.microsoft.com/office/drawing/2014/main" id="{110086E2-3316-4485-AB80-A310077260D6}"/>
              </a:ext>
            </a:extLst>
          </p:cNvPr>
          <p:cNvSpPr/>
          <p:nvPr/>
        </p:nvSpPr>
        <p:spPr>
          <a:xfrm>
            <a:off x="5313367" y="2263619"/>
            <a:ext cx="1325732" cy="739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Escalate it to GT</a:t>
            </a:r>
          </a:p>
        </p:txBody>
      </p:sp>
      <p:sp>
        <p:nvSpPr>
          <p:cNvPr id="9" name="Diamond 8">
            <a:extLst>
              <a:ext uri="{FF2B5EF4-FFF2-40B4-BE49-F238E27FC236}">
                <a16:creationId xmlns:a16="http://schemas.microsoft.com/office/drawing/2014/main" id="{98A43153-6379-4DCD-848B-B1BA2C3B09D2}"/>
              </a:ext>
            </a:extLst>
          </p:cNvPr>
          <p:cNvSpPr/>
          <p:nvPr/>
        </p:nvSpPr>
        <p:spPr>
          <a:xfrm>
            <a:off x="8580851" y="2181716"/>
            <a:ext cx="1233970" cy="92100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Bug?</a:t>
            </a:r>
          </a:p>
        </p:txBody>
      </p:sp>
      <p:sp>
        <p:nvSpPr>
          <p:cNvPr id="10" name="Rectangle: Rounded Corners 9">
            <a:extLst>
              <a:ext uri="{FF2B5EF4-FFF2-40B4-BE49-F238E27FC236}">
                <a16:creationId xmlns:a16="http://schemas.microsoft.com/office/drawing/2014/main" id="{1744C1FD-18D8-4DB1-8E6B-028481AC3E0C}"/>
              </a:ext>
            </a:extLst>
          </p:cNvPr>
          <p:cNvSpPr/>
          <p:nvPr/>
        </p:nvSpPr>
        <p:spPr>
          <a:xfrm>
            <a:off x="10122831" y="2268152"/>
            <a:ext cx="1325732" cy="739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Escalate it to PD</a:t>
            </a:r>
          </a:p>
        </p:txBody>
      </p:sp>
      <p:sp>
        <p:nvSpPr>
          <p:cNvPr id="11" name="Rectangle: Rounded Corners 10">
            <a:extLst>
              <a:ext uri="{FF2B5EF4-FFF2-40B4-BE49-F238E27FC236}">
                <a16:creationId xmlns:a16="http://schemas.microsoft.com/office/drawing/2014/main" id="{D7FC0CDA-69C6-4949-85EE-522C8255F67A}"/>
              </a:ext>
            </a:extLst>
          </p:cNvPr>
          <p:cNvSpPr/>
          <p:nvPr/>
        </p:nvSpPr>
        <p:spPr>
          <a:xfrm>
            <a:off x="3681243" y="3487606"/>
            <a:ext cx="1325732" cy="739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Support</a:t>
            </a:r>
          </a:p>
        </p:txBody>
      </p:sp>
      <p:cxnSp>
        <p:nvCxnSpPr>
          <p:cNvPr id="13" name="Straight Arrow Connector 12">
            <a:extLst>
              <a:ext uri="{FF2B5EF4-FFF2-40B4-BE49-F238E27FC236}">
                <a16:creationId xmlns:a16="http://schemas.microsoft.com/office/drawing/2014/main" id="{AC4DE007-1E85-49B0-8FB3-CBD04F416A0D}"/>
              </a:ext>
            </a:extLst>
          </p:cNvPr>
          <p:cNvCxnSpPr>
            <a:stCxn id="2" idx="3"/>
            <a:endCxn id="6" idx="1"/>
          </p:cNvCxnSpPr>
          <p:nvPr/>
        </p:nvCxnSpPr>
        <p:spPr>
          <a:xfrm flipV="1">
            <a:off x="1935332" y="2642219"/>
            <a:ext cx="2367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AA0608-0919-414C-B444-90A4034E35EE}"/>
              </a:ext>
            </a:extLst>
          </p:cNvPr>
          <p:cNvCxnSpPr>
            <a:stCxn id="6" idx="3"/>
            <a:endCxn id="3" idx="1"/>
          </p:cNvCxnSpPr>
          <p:nvPr/>
        </p:nvCxnSpPr>
        <p:spPr>
          <a:xfrm flipV="1">
            <a:off x="3497783" y="2642218"/>
            <a:ext cx="2293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DB69D1-F933-4749-8B61-1BF905E6D576}"/>
              </a:ext>
            </a:extLst>
          </p:cNvPr>
          <p:cNvCxnSpPr>
            <a:stCxn id="3" idx="3"/>
            <a:endCxn id="8" idx="1"/>
          </p:cNvCxnSpPr>
          <p:nvPr/>
        </p:nvCxnSpPr>
        <p:spPr>
          <a:xfrm flipV="1">
            <a:off x="4961094" y="2633151"/>
            <a:ext cx="352273" cy="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228257-8182-41E9-8F1A-E12BF913007F}"/>
              </a:ext>
            </a:extLst>
          </p:cNvPr>
          <p:cNvCxnSpPr>
            <a:stCxn id="9" idx="3"/>
            <a:endCxn id="10" idx="1"/>
          </p:cNvCxnSpPr>
          <p:nvPr/>
        </p:nvCxnSpPr>
        <p:spPr>
          <a:xfrm flipV="1">
            <a:off x="9814821" y="2637684"/>
            <a:ext cx="308010" cy="4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8E6A02-4927-432F-89FF-946A1CF9AD40}"/>
              </a:ext>
            </a:extLst>
          </p:cNvPr>
          <p:cNvCxnSpPr>
            <a:stCxn id="3" idx="2"/>
            <a:endCxn id="11" idx="0"/>
          </p:cNvCxnSpPr>
          <p:nvPr/>
        </p:nvCxnSpPr>
        <p:spPr>
          <a:xfrm>
            <a:off x="4344109" y="3102719"/>
            <a:ext cx="0" cy="384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166B1F6-9737-4406-B2CB-87B8834FC85D}"/>
              </a:ext>
            </a:extLst>
          </p:cNvPr>
          <p:cNvSpPr txBox="1"/>
          <p:nvPr/>
        </p:nvSpPr>
        <p:spPr>
          <a:xfrm>
            <a:off x="4870376" y="2437628"/>
            <a:ext cx="465099" cy="246221"/>
          </a:xfrm>
          <a:prstGeom prst="rect">
            <a:avLst/>
          </a:prstGeom>
          <a:noFill/>
        </p:spPr>
        <p:txBody>
          <a:bodyPr wrap="square" rtlCol="0">
            <a:spAutoFit/>
          </a:bodyPr>
          <a:lstStyle/>
          <a:p>
            <a:pPr algn="l"/>
            <a:r>
              <a:rPr lang="en-US" sz="1000" dirty="0">
                <a:latin typeface="Arial" panose="020B0604020202020204" pitchFamily="34" charset="0"/>
                <a:cs typeface="Arial" panose="020B0604020202020204" pitchFamily="34" charset="0"/>
              </a:rPr>
              <a:t>Yes</a:t>
            </a:r>
          </a:p>
        </p:txBody>
      </p:sp>
      <p:sp>
        <p:nvSpPr>
          <p:cNvPr id="42" name="TextBox 41">
            <a:extLst>
              <a:ext uri="{FF2B5EF4-FFF2-40B4-BE49-F238E27FC236}">
                <a16:creationId xmlns:a16="http://schemas.microsoft.com/office/drawing/2014/main" id="{62F9BC89-D13D-470A-B0C8-4EEDC09EED88}"/>
              </a:ext>
            </a:extLst>
          </p:cNvPr>
          <p:cNvSpPr txBox="1"/>
          <p:nvPr/>
        </p:nvSpPr>
        <p:spPr>
          <a:xfrm>
            <a:off x="4375635" y="3172052"/>
            <a:ext cx="465095" cy="246221"/>
          </a:xfrm>
          <a:prstGeom prst="rect">
            <a:avLst/>
          </a:prstGeom>
          <a:noFill/>
        </p:spPr>
        <p:txBody>
          <a:bodyPr wrap="square" rtlCol="0">
            <a:spAutoFit/>
          </a:bodyPr>
          <a:lstStyle/>
          <a:p>
            <a:pPr algn="l"/>
            <a:r>
              <a:rPr lang="en-US" sz="1000" dirty="0">
                <a:latin typeface="Arial" panose="020B0604020202020204" pitchFamily="34" charset="0"/>
                <a:cs typeface="Arial" panose="020B0604020202020204" pitchFamily="34" charset="0"/>
              </a:rPr>
              <a:t>No</a:t>
            </a:r>
          </a:p>
        </p:txBody>
      </p:sp>
      <p:sp>
        <p:nvSpPr>
          <p:cNvPr id="52" name="Rectangle: Rounded Corners 51">
            <a:extLst>
              <a:ext uri="{FF2B5EF4-FFF2-40B4-BE49-F238E27FC236}">
                <a16:creationId xmlns:a16="http://schemas.microsoft.com/office/drawing/2014/main" id="{08443C6F-E34C-43BA-807E-87EC4434DC74}"/>
              </a:ext>
            </a:extLst>
          </p:cNvPr>
          <p:cNvSpPr/>
          <p:nvPr/>
        </p:nvSpPr>
        <p:spPr>
          <a:xfrm>
            <a:off x="6947109" y="2272687"/>
            <a:ext cx="1325732" cy="739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Troubleshoot</a:t>
            </a:r>
          </a:p>
        </p:txBody>
      </p:sp>
      <p:cxnSp>
        <p:nvCxnSpPr>
          <p:cNvPr id="64" name="Straight Arrow Connector 63">
            <a:extLst>
              <a:ext uri="{FF2B5EF4-FFF2-40B4-BE49-F238E27FC236}">
                <a16:creationId xmlns:a16="http://schemas.microsoft.com/office/drawing/2014/main" id="{85555ED3-EA5E-439C-952B-DF1C977A007B}"/>
              </a:ext>
            </a:extLst>
          </p:cNvPr>
          <p:cNvCxnSpPr>
            <a:stCxn id="8" idx="3"/>
            <a:endCxn id="52" idx="1"/>
          </p:cNvCxnSpPr>
          <p:nvPr/>
        </p:nvCxnSpPr>
        <p:spPr>
          <a:xfrm>
            <a:off x="6639099" y="2633151"/>
            <a:ext cx="308010" cy="9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66DF47B-AB84-43E6-B98A-3718722EC7DD}"/>
              </a:ext>
            </a:extLst>
          </p:cNvPr>
          <p:cNvCxnSpPr>
            <a:stCxn id="52" idx="3"/>
            <a:endCxn id="9" idx="1"/>
          </p:cNvCxnSpPr>
          <p:nvPr/>
        </p:nvCxnSpPr>
        <p:spPr>
          <a:xfrm flipV="1">
            <a:off x="8272841" y="2642218"/>
            <a:ext cx="30801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2FFD511-EAB2-4946-B367-B988035C1271}"/>
              </a:ext>
            </a:extLst>
          </p:cNvPr>
          <p:cNvSpPr txBox="1"/>
          <p:nvPr/>
        </p:nvSpPr>
        <p:spPr>
          <a:xfrm>
            <a:off x="9216161" y="3058422"/>
            <a:ext cx="465095" cy="246221"/>
          </a:xfrm>
          <a:prstGeom prst="rect">
            <a:avLst/>
          </a:prstGeom>
          <a:noFill/>
        </p:spPr>
        <p:txBody>
          <a:bodyPr wrap="square" rtlCol="0">
            <a:spAutoFit/>
          </a:bodyPr>
          <a:lstStyle/>
          <a:p>
            <a:pPr algn="l"/>
            <a:r>
              <a:rPr lang="en-US" sz="1000" dirty="0">
                <a:latin typeface="Arial" panose="020B0604020202020204" pitchFamily="34" charset="0"/>
                <a:cs typeface="Arial" panose="020B0604020202020204" pitchFamily="34" charset="0"/>
              </a:rPr>
              <a:t>No</a:t>
            </a:r>
          </a:p>
        </p:txBody>
      </p:sp>
      <p:sp>
        <p:nvSpPr>
          <p:cNvPr id="78" name="TextBox 77">
            <a:extLst>
              <a:ext uri="{FF2B5EF4-FFF2-40B4-BE49-F238E27FC236}">
                <a16:creationId xmlns:a16="http://schemas.microsoft.com/office/drawing/2014/main" id="{C25BD7FD-0364-4F08-9CF8-024A8B102174}"/>
              </a:ext>
            </a:extLst>
          </p:cNvPr>
          <p:cNvSpPr txBox="1"/>
          <p:nvPr/>
        </p:nvSpPr>
        <p:spPr>
          <a:xfrm>
            <a:off x="9734542" y="2407966"/>
            <a:ext cx="465099" cy="246221"/>
          </a:xfrm>
          <a:prstGeom prst="rect">
            <a:avLst/>
          </a:prstGeom>
          <a:noFill/>
        </p:spPr>
        <p:txBody>
          <a:bodyPr wrap="square" rtlCol="0">
            <a:spAutoFit/>
          </a:bodyPr>
          <a:lstStyle/>
          <a:p>
            <a:pPr algn="l"/>
            <a:r>
              <a:rPr lang="en-US" sz="1000" dirty="0">
                <a:latin typeface="Arial" panose="020B0604020202020204" pitchFamily="34" charset="0"/>
                <a:cs typeface="Arial" panose="020B0604020202020204" pitchFamily="34" charset="0"/>
              </a:rPr>
              <a:t>Yes</a:t>
            </a:r>
          </a:p>
        </p:txBody>
      </p:sp>
      <p:sp>
        <p:nvSpPr>
          <p:cNvPr id="92" name="Rectangle: Rounded Corners 91">
            <a:extLst>
              <a:ext uri="{FF2B5EF4-FFF2-40B4-BE49-F238E27FC236}">
                <a16:creationId xmlns:a16="http://schemas.microsoft.com/office/drawing/2014/main" id="{1A6562D8-897F-4770-B2CB-E6EABAAA87D6}"/>
              </a:ext>
            </a:extLst>
          </p:cNvPr>
          <p:cNvSpPr/>
          <p:nvPr/>
        </p:nvSpPr>
        <p:spPr>
          <a:xfrm>
            <a:off x="3677257" y="4579961"/>
            <a:ext cx="1325732" cy="739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Close</a:t>
            </a:r>
          </a:p>
          <a:p>
            <a:pPr algn="ctr"/>
            <a:r>
              <a:rPr lang="en-US" sz="1400" dirty="0"/>
              <a:t>ticket</a:t>
            </a:r>
          </a:p>
        </p:txBody>
      </p:sp>
      <p:cxnSp>
        <p:nvCxnSpPr>
          <p:cNvPr id="97" name="Straight Arrow Connector 96">
            <a:extLst>
              <a:ext uri="{FF2B5EF4-FFF2-40B4-BE49-F238E27FC236}">
                <a16:creationId xmlns:a16="http://schemas.microsoft.com/office/drawing/2014/main" id="{2BF84C56-7A46-403D-BA9B-C9144F180871}"/>
              </a:ext>
            </a:extLst>
          </p:cNvPr>
          <p:cNvCxnSpPr>
            <a:stCxn id="11" idx="2"/>
            <a:endCxn id="92" idx="0"/>
          </p:cNvCxnSpPr>
          <p:nvPr/>
        </p:nvCxnSpPr>
        <p:spPr>
          <a:xfrm flipH="1">
            <a:off x="4340123" y="4226669"/>
            <a:ext cx="3986" cy="353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9092707-8412-43B1-AFE3-530393DFE1A1}"/>
              </a:ext>
            </a:extLst>
          </p:cNvPr>
          <p:cNvCxnSpPr>
            <a:cxnSpLocks/>
            <a:stCxn id="9" idx="2"/>
          </p:cNvCxnSpPr>
          <p:nvPr/>
        </p:nvCxnSpPr>
        <p:spPr>
          <a:xfrm>
            <a:off x="9197836" y="3102719"/>
            <a:ext cx="18325" cy="747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1E543E6-52EE-4972-A1FE-BBB56A552C06}"/>
              </a:ext>
            </a:extLst>
          </p:cNvPr>
          <p:cNvCxnSpPr>
            <a:cxnSpLocks/>
            <a:endCxn id="11" idx="3"/>
          </p:cNvCxnSpPr>
          <p:nvPr/>
        </p:nvCxnSpPr>
        <p:spPr>
          <a:xfrm flipH="1">
            <a:off x="5006975" y="3848069"/>
            <a:ext cx="4209186" cy="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B584B9-E24A-406C-81A6-90AA278022EE}"/>
              </a:ext>
            </a:extLst>
          </p:cNvPr>
          <p:cNvCxnSpPr>
            <a:stCxn id="10" idx="2"/>
          </p:cNvCxnSpPr>
          <p:nvPr/>
        </p:nvCxnSpPr>
        <p:spPr>
          <a:xfrm>
            <a:off x="10785697" y="3007215"/>
            <a:ext cx="0" cy="969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E9C531-7BCF-4AE1-832F-490D28FAB57E}"/>
              </a:ext>
            </a:extLst>
          </p:cNvPr>
          <p:cNvCxnSpPr/>
          <p:nvPr/>
        </p:nvCxnSpPr>
        <p:spPr>
          <a:xfrm flipH="1">
            <a:off x="5002989" y="3977198"/>
            <a:ext cx="57827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12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C058259-8A6B-C079-D7CD-3AF6F9794C58}"/>
              </a:ext>
            </a:extLst>
          </p:cNvPr>
          <p:cNvSpPr>
            <a:spLocks noGrp="1"/>
          </p:cNvSpPr>
          <p:nvPr>
            <p:ph type="body" sz="quarter" idx="20"/>
          </p:nvPr>
        </p:nvSpPr>
        <p:spPr>
          <a:xfrm>
            <a:off x="609601" y="1019833"/>
            <a:ext cx="10972800" cy="369332"/>
          </a:xfrm>
        </p:spPr>
        <p:txBody>
          <a:bodyPr/>
          <a:lstStyle/>
          <a:p>
            <a:r>
              <a:rPr lang="en-US" dirty="0"/>
              <a:t>Create a Salesforce software support ticket</a:t>
            </a:r>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Support Process</a:t>
            </a:r>
            <a:endParaRPr lang="en-US" dirty="0"/>
          </a:p>
        </p:txBody>
      </p:sp>
      <p:pic>
        <p:nvPicPr>
          <p:cNvPr id="5" name="Picture 4">
            <a:extLst>
              <a:ext uri="{FF2B5EF4-FFF2-40B4-BE49-F238E27FC236}">
                <a16:creationId xmlns:a16="http://schemas.microsoft.com/office/drawing/2014/main" id="{571CE160-EFE9-4438-9E69-16F3D6390F05}"/>
              </a:ext>
            </a:extLst>
          </p:cNvPr>
          <p:cNvPicPr>
            <a:picLocks noChangeAspect="1"/>
          </p:cNvPicPr>
          <p:nvPr/>
        </p:nvPicPr>
        <p:blipFill>
          <a:blip r:embed="rId2"/>
          <a:stretch>
            <a:fillRect/>
          </a:stretch>
        </p:blipFill>
        <p:spPr>
          <a:xfrm>
            <a:off x="1987969" y="1524000"/>
            <a:ext cx="8216062" cy="4354513"/>
          </a:xfrm>
          <a:prstGeom prst="rect">
            <a:avLst/>
          </a:prstGeom>
          <a:noFill/>
        </p:spPr>
      </p:pic>
    </p:spTree>
    <p:extLst>
      <p:ext uri="{BB962C8B-B14F-4D97-AF65-F5344CB8AC3E}">
        <p14:creationId xmlns:p14="http://schemas.microsoft.com/office/powerpoint/2010/main" val="3466927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1D42A97-FF6D-712B-9CB7-281B8DE9E09C}"/>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Assign Severity and Priority to ticket</a:t>
            </a:r>
          </a:p>
        </p:txBody>
      </p:sp>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a:xfrm>
            <a:off x="609600" y="609600"/>
            <a:ext cx="10972800" cy="410233"/>
          </a:xfrm>
        </p:spPr>
        <p:txBody>
          <a:bodyPr lIns="0" tIns="0" rIns="0" bIns="0" anchor="t">
            <a:normAutofit/>
          </a:bodyPr>
          <a:lstStyle/>
          <a:p>
            <a:r>
              <a:rPr lang="en-GB" dirty="0"/>
              <a:t>Support Process</a:t>
            </a:r>
            <a:endParaRPr lang="en-GB" b="1" i="0" u="none" kern="1200" dirty="0">
              <a:latin typeface="Arial" panose="020B0604020202020204" pitchFamily="34" charset="0"/>
              <a:ea typeface="+mj-ea"/>
              <a:cs typeface="Arial" panose="020B0604020202020204" pitchFamily="34"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3A7010CE-786D-4C99-8507-3EF3719E3C30}"/>
              </a:ext>
            </a:extLst>
          </p:cNvPr>
          <p:cNvPicPr>
            <a:picLocks noChangeAspect="1"/>
          </p:cNvPicPr>
          <p:nvPr/>
        </p:nvPicPr>
        <p:blipFill>
          <a:blip r:embed="rId3"/>
          <a:stretch>
            <a:fillRect/>
          </a:stretch>
        </p:blipFill>
        <p:spPr>
          <a:xfrm>
            <a:off x="1230622" y="1524000"/>
            <a:ext cx="9730755" cy="4354513"/>
          </a:xfrm>
          <a:prstGeom prst="rect">
            <a:avLst/>
          </a:prstGeom>
          <a:noFill/>
        </p:spPr>
      </p:pic>
    </p:spTree>
    <p:extLst>
      <p:ext uri="{BB962C8B-B14F-4D97-AF65-F5344CB8AC3E}">
        <p14:creationId xmlns:p14="http://schemas.microsoft.com/office/powerpoint/2010/main" val="904359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178CE822-18EC-8D63-FF18-9EAD95DC40C5}"/>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Escalate ticket to Global Team</a:t>
            </a: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Support Process</a:t>
            </a:r>
            <a:endParaRPr lang="en-GB" b="1" i="0" u="none" kern="1200" dirty="0">
              <a:latin typeface="Arial" panose="020B0604020202020204" pitchFamily="34" charset="0"/>
              <a:ea typeface="+mj-ea"/>
              <a:cs typeface="Arial" panose="020B0604020202020204" pitchFamily="34" charset="0"/>
            </a:endParaRPr>
          </a:p>
        </p:txBody>
      </p:sp>
      <p:pic>
        <p:nvPicPr>
          <p:cNvPr id="11" name="Picture 10">
            <a:extLst>
              <a:ext uri="{FF2B5EF4-FFF2-40B4-BE49-F238E27FC236}">
                <a16:creationId xmlns:a16="http://schemas.microsoft.com/office/drawing/2014/main" id="{0F29391B-186A-4F14-BD2B-860EE95A7E7E}"/>
              </a:ext>
            </a:extLst>
          </p:cNvPr>
          <p:cNvPicPr>
            <a:picLocks noChangeAspect="1"/>
          </p:cNvPicPr>
          <p:nvPr/>
        </p:nvPicPr>
        <p:blipFill>
          <a:blip r:embed="rId3"/>
          <a:stretch>
            <a:fillRect/>
          </a:stretch>
        </p:blipFill>
        <p:spPr>
          <a:xfrm>
            <a:off x="1257651" y="1524000"/>
            <a:ext cx="9676697" cy="4354513"/>
          </a:xfrm>
          <a:prstGeom prst="rect">
            <a:avLst/>
          </a:prstGeom>
          <a:noFill/>
        </p:spPr>
      </p:pic>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3454E71C-F5B4-78A6-F0D0-F15199B3E7FE}"/>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Create a JIRA ticket for the Salesforce ticket</a:t>
            </a: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Support Process</a:t>
            </a:r>
            <a:endParaRPr lang="en-GB" b="1" i="0" u="none" kern="1200" dirty="0">
              <a:latin typeface="Arial" panose="020B0604020202020204" pitchFamily="34" charset="0"/>
              <a:ea typeface="+mj-ea"/>
              <a:cs typeface="Arial" panose="020B0604020202020204" pitchFamily="34" charset="0"/>
            </a:endParaRPr>
          </a:p>
        </p:txBody>
      </p:sp>
      <p:pic>
        <p:nvPicPr>
          <p:cNvPr id="10" name="Picture 9">
            <a:extLst>
              <a:ext uri="{FF2B5EF4-FFF2-40B4-BE49-F238E27FC236}">
                <a16:creationId xmlns:a16="http://schemas.microsoft.com/office/drawing/2014/main" id="{976017CB-2EFF-4312-864A-5E04D8A5368A}"/>
              </a:ext>
            </a:extLst>
          </p:cNvPr>
          <p:cNvPicPr>
            <a:picLocks noChangeAspect="1"/>
          </p:cNvPicPr>
          <p:nvPr/>
        </p:nvPicPr>
        <p:blipFill>
          <a:blip r:embed="rId3"/>
          <a:stretch>
            <a:fillRect/>
          </a:stretch>
        </p:blipFill>
        <p:spPr>
          <a:xfrm>
            <a:off x="1230622" y="1524000"/>
            <a:ext cx="9730755" cy="4354513"/>
          </a:xfrm>
          <a:prstGeom prst="rect">
            <a:avLst/>
          </a:prstGeom>
          <a:noFill/>
        </p:spPr>
      </p:pic>
    </p:spTree>
    <p:extLst>
      <p:ext uri="{BB962C8B-B14F-4D97-AF65-F5344CB8AC3E}">
        <p14:creationId xmlns:p14="http://schemas.microsoft.com/office/powerpoint/2010/main" val="78940195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75980A4-E063-D8E8-FBCE-2208F064423D}"/>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Select MineOperate App Engineering project</a:t>
            </a: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Support Process</a:t>
            </a:r>
            <a:endParaRPr lang="en-GB" b="1" i="0" u="none" kern="1200" dirty="0">
              <a:latin typeface="Arial" panose="020B0604020202020204" pitchFamily="34" charset="0"/>
              <a:ea typeface="+mj-ea"/>
              <a:cs typeface="Arial" panose="020B0604020202020204" pitchFamily="34" charset="0"/>
            </a:endParaRPr>
          </a:p>
        </p:txBody>
      </p:sp>
      <p:pic>
        <p:nvPicPr>
          <p:cNvPr id="8" name="Picture 7">
            <a:extLst>
              <a:ext uri="{FF2B5EF4-FFF2-40B4-BE49-F238E27FC236}">
                <a16:creationId xmlns:a16="http://schemas.microsoft.com/office/drawing/2014/main" id="{34FAD990-75A2-4801-9FAD-140AFC3EC68C}"/>
              </a:ext>
            </a:extLst>
          </p:cNvPr>
          <p:cNvPicPr>
            <a:picLocks noChangeAspect="1"/>
          </p:cNvPicPr>
          <p:nvPr/>
        </p:nvPicPr>
        <p:blipFill>
          <a:blip r:embed="rId3"/>
          <a:stretch>
            <a:fillRect/>
          </a:stretch>
        </p:blipFill>
        <p:spPr>
          <a:xfrm>
            <a:off x="2640037" y="1524000"/>
            <a:ext cx="6911925" cy="4354513"/>
          </a:xfrm>
          <a:prstGeom prst="rect">
            <a:avLst/>
          </a:prstGeom>
          <a:noFill/>
        </p:spPr>
      </p:pic>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ADA4EB54-47E9-836D-A4CD-284731C40E95}"/>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dirty="0">
                <a:solidFill>
                  <a:srgbClr val="000000"/>
                </a:solidFill>
                <a:latin typeface="Arial" panose="020B0604020202020204" pitchFamily="34" charset="0"/>
                <a:ea typeface="+mn-ea"/>
                <a:cs typeface="Arial" panose="020B0604020202020204" pitchFamily="34" charset="0"/>
              </a:rPr>
              <a:t>Check that JIRA Details were populated in the Salesforce ticket</a:t>
            </a:r>
          </a:p>
        </p:txBody>
      </p:sp>
      <p:sp>
        <p:nvSpPr>
          <p:cNvPr id="2" name="Title 1">
            <a:extLst>
              <a:ext uri="{FF2B5EF4-FFF2-40B4-BE49-F238E27FC236}">
                <a16:creationId xmlns:a16="http://schemas.microsoft.com/office/drawing/2014/main" id="{8980C4A2-27AA-A344-A729-77BDCD4AF025}"/>
              </a:ext>
            </a:extLst>
          </p:cNvPr>
          <p:cNvSpPr>
            <a:spLocks noGrp="1"/>
          </p:cNvSpPr>
          <p:nvPr>
            <p:ph type="title"/>
          </p:nvPr>
        </p:nvSpPr>
        <p:spPr>
          <a:xfrm>
            <a:off x="609600" y="609600"/>
            <a:ext cx="10972800" cy="410233"/>
          </a:xfrm>
        </p:spPr>
        <p:txBody>
          <a:bodyPr lIns="0" tIns="0" rIns="0" bIns="0" anchor="t">
            <a:normAutofit/>
          </a:bodyPr>
          <a:lstStyle/>
          <a:p>
            <a:r>
              <a:rPr lang="en-GB" dirty="0"/>
              <a:t>Support Process</a:t>
            </a:r>
            <a:endParaRPr lang="en-GB" b="1" i="0" u="none" kern="1200" dirty="0">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1B9E6F5B-5725-4F64-9C54-D0FFEB285241}"/>
              </a:ext>
            </a:extLst>
          </p:cNvPr>
          <p:cNvPicPr>
            <a:picLocks noChangeAspect="1"/>
          </p:cNvPicPr>
          <p:nvPr/>
        </p:nvPicPr>
        <p:blipFill>
          <a:blip r:embed="rId3"/>
          <a:stretch>
            <a:fillRect/>
          </a:stretch>
        </p:blipFill>
        <p:spPr>
          <a:xfrm>
            <a:off x="1003001" y="1524000"/>
            <a:ext cx="10185998" cy="4354513"/>
          </a:xfrm>
          <a:prstGeom prst="rect">
            <a:avLst/>
          </a:prstGeom>
          <a:noFill/>
        </p:spPr>
      </p:pic>
    </p:spTree>
    <p:extLst>
      <p:ext uri="{BB962C8B-B14F-4D97-AF65-F5344CB8AC3E}">
        <p14:creationId xmlns:p14="http://schemas.microsoft.com/office/powerpoint/2010/main" val="42258963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1|2.1|2.4|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568a3ad-451c-4b1a-9f57-569f70b077cc">
      <UserInfo>
        <DisplayName/>
        <AccountId xsi:nil="true"/>
        <AccountType/>
      </UserInfo>
    </SharedWithUsers>
    <MediaLengthInSeconds xmlns="fb6d4622-0c6b-43eb-b475-54af09eab3c9" xsi:nil="true"/>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E5BE395-F8EE-431B-8907-EE837BA4DBA8}">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B718D43-5927-427E-88D7-D280E58893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104</TotalTime>
  <Words>159</Words>
  <Application>Microsoft Office PowerPoint</Application>
  <PresentationFormat>Widescreen</PresentationFormat>
  <Paragraphs>62</Paragraphs>
  <Slides>15</Slides>
  <Notes>11</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15</vt:i4>
      </vt:variant>
    </vt:vector>
  </HeadingPairs>
  <TitlesOfParts>
    <vt:vector size="29" baseType="lpstr">
      <vt:lpstr>Arial</vt:lpstr>
      <vt:lpstr>Calibri</vt:lpstr>
      <vt:lpstr>Calibri Light</vt:lpstr>
      <vt:lpstr>Open Sans</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Support Process</vt:lpstr>
      <vt:lpstr>Support Process</vt:lpstr>
      <vt:lpstr>Support Process</vt:lpstr>
      <vt:lpstr>Support Process</vt:lpstr>
      <vt:lpstr>Support Process</vt:lpstr>
      <vt:lpstr>Support Process</vt:lpstr>
      <vt:lpstr>Support Process</vt:lpstr>
      <vt:lpstr>Support Process</vt:lpstr>
      <vt:lpstr>Support Process</vt:lpstr>
      <vt:lpstr>Support Process</vt:lpstr>
      <vt:lpstr>Support Process - Questions</vt:lpstr>
      <vt:lpstr>Support Process - Answers to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257</cp:revision>
  <dcterms:created xsi:type="dcterms:W3CDTF">2020-07-03T01:27:14Z</dcterms:created>
  <dcterms:modified xsi:type="dcterms:W3CDTF">2022-10-14T00:12:51Z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